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Lst>
  <p:sldSz cx="9144000" cy="5143500" type="screen16x9"/>
  <p:notesSz cx="6858000" cy="9144000"/>
  <p:embeddedFontLst>
    <p:embeddedFont>
      <p:font typeface="Average" panose="020B0604020202020204" charset="0"/>
      <p:regular r:id="rId16"/>
    </p:embeddedFont>
    <p:embeddedFont>
      <p:font typeface="Lato" panose="020F0502020204030203" pitchFamily="34" charset="0"/>
      <p:regular r:id="rId17"/>
      <p:bold r:id="rId18"/>
      <p:italic r:id="rId19"/>
      <p:boldItalic r:id="rId20"/>
    </p:embeddedFont>
    <p:embeddedFont>
      <p:font typeface="Montserrat" panose="00000500000000000000" pitchFamily="50"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8ffdac84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8ffdac84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8ffdac84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8ffdac84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ffdac8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ffdac8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grpSp>
        <p:nvGrpSpPr>
          <p:cNvPr id="139" name="Google Shape;139;p11"/>
          <p:cNvGrpSpPr/>
          <p:nvPr/>
        </p:nvGrpSpPr>
        <p:grpSpPr>
          <a:xfrm>
            <a:off x="4406400" y="0"/>
            <a:ext cx="4737600" cy="5143065"/>
            <a:chOff x="4406400" y="0"/>
            <a:chExt cx="4737600" cy="5143065"/>
          </a:xfrm>
        </p:grpSpPr>
        <p:sp>
          <p:nvSpPr>
            <p:cNvPr id="140" name="Google Shape;140;p1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p11"/>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9" name="Google Shape;1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60" name="Google Shape;160;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1">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4"/>
        <p:cNvGrpSpPr/>
        <p:nvPr/>
      </p:nvGrpSpPr>
      <p:grpSpPr>
        <a:xfrm>
          <a:off x="0" y="0"/>
          <a:ext cx="0" cy="0"/>
          <a:chOff x="0" y="0"/>
          <a:chExt cx="0" cy="0"/>
        </a:xfrm>
      </p:grpSpPr>
      <p:sp>
        <p:nvSpPr>
          <p:cNvPr id="165" name="Google Shape;165;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2">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2">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2">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 name="Google Shape;169;p12"/>
          <p:cNvGrpSpPr/>
          <p:nvPr/>
        </p:nvGrpSpPr>
        <p:grpSpPr>
          <a:xfrm>
            <a:off x="0" y="381001"/>
            <a:ext cx="1037850" cy="1016288"/>
            <a:chOff x="0" y="381001"/>
            <a:chExt cx="1037850" cy="1016288"/>
          </a:xfrm>
        </p:grpSpPr>
        <p:sp>
          <p:nvSpPr>
            <p:cNvPr id="170" name="Google Shape;170;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 name="Google Shape;172;p1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3" name="Google Shape;173;p12"/>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74" name="Google Shape;174;p12"/>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75" name="Google Shape;17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6"/>
        <p:cNvGrpSpPr/>
        <p:nvPr/>
      </p:nvGrpSpPr>
      <p:grpSpPr>
        <a:xfrm>
          <a:off x="0" y="0"/>
          <a:ext cx="0" cy="0"/>
          <a:chOff x="0" y="0"/>
          <a:chExt cx="0" cy="0"/>
        </a:xfrm>
      </p:grpSpPr>
      <p:sp>
        <p:nvSpPr>
          <p:cNvPr id="177" name="Google Shape;177;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3">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3">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3">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 name="Google Shape;181;p13"/>
          <p:cNvGrpSpPr/>
          <p:nvPr/>
        </p:nvGrpSpPr>
        <p:grpSpPr>
          <a:xfrm>
            <a:off x="0" y="381001"/>
            <a:ext cx="1037850" cy="1016288"/>
            <a:chOff x="0" y="381001"/>
            <a:chExt cx="1037850" cy="1016288"/>
          </a:xfrm>
        </p:grpSpPr>
        <p:sp>
          <p:nvSpPr>
            <p:cNvPr id="182" name="Google Shape;18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 name="Google Shape;184;p1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5" name="Google Shape;18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6"/>
        <p:cNvGrpSpPr/>
        <p:nvPr/>
      </p:nvGrpSpPr>
      <p:grpSpPr>
        <a:xfrm>
          <a:off x="0" y="0"/>
          <a:ext cx="0" cy="0"/>
          <a:chOff x="0" y="0"/>
          <a:chExt cx="0" cy="0"/>
        </a:xfrm>
      </p:grpSpPr>
      <p:sp>
        <p:nvSpPr>
          <p:cNvPr id="187" name="Google Shape;187;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4">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4">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14"/>
          <p:cNvGrpSpPr/>
          <p:nvPr/>
        </p:nvGrpSpPr>
        <p:grpSpPr>
          <a:xfrm>
            <a:off x="4406400" y="0"/>
            <a:ext cx="4737600" cy="5143500"/>
            <a:chOff x="4406400" y="0"/>
            <a:chExt cx="4737600" cy="5143500"/>
          </a:xfrm>
        </p:grpSpPr>
        <p:sp>
          <p:nvSpPr>
            <p:cNvPr id="192" name="Google Shape;192;p14"/>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4"/>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4"/>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4"/>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4"/>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4"/>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4"/>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4"/>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4"/>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4"/>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4"/>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4"/>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4"/>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4"/>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14"/>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1" name="Google Shape;21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2"/>
        <p:cNvGrpSpPr/>
        <p:nvPr/>
      </p:nvGrpSpPr>
      <p:grpSpPr>
        <a:xfrm>
          <a:off x="0" y="0"/>
          <a:ext cx="0" cy="0"/>
          <a:chOff x="0" y="0"/>
          <a:chExt cx="0" cy="0"/>
        </a:xfrm>
      </p:grpSpPr>
      <p:grpSp>
        <p:nvGrpSpPr>
          <p:cNvPr id="213" name="Google Shape;213;p15"/>
          <p:cNvGrpSpPr/>
          <p:nvPr/>
        </p:nvGrpSpPr>
        <p:grpSpPr>
          <a:xfrm>
            <a:off x="0" y="4128572"/>
            <a:ext cx="698925" cy="684657"/>
            <a:chOff x="0" y="3785672"/>
            <a:chExt cx="698925" cy="684657"/>
          </a:xfrm>
        </p:grpSpPr>
        <p:sp>
          <p:nvSpPr>
            <p:cNvPr id="214" name="Google Shape;214;p15"/>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5"/>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15"/>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300"/>
              <a:buNone/>
              <a:defRPr/>
            </a:lvl1pPr>
          </a:lstStyle>
          <a:p>
            <a:endParaRPr/>
          </a:p>
        </p:txBody>
      </p:sp>
      <p:sp>
        <p:nvSpPr>
          <p:cNvPr id="217" name="Google Shape;21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218" name="Google Shape;21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5">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5">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5">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50"/>
        <p:cNvGrpSpPr/>
        <p:nvPr/>
      </p:nvGrpSpPr>
      <p:grpSpPr>
        <a:xfrm>
          <a:off x="0" y="0"/>
          <a:ext cx="0" cy="0"/>
          <a:chOff x="0" y="0"/>
          <a:chExt cx="0" cy="0"/>
        </a:xfrm>
      </p:grpSpPr>
      <p:pic>
        <p:nvPicPr>
          <p:cNvPr id="51" name="Google Shape;51;p5" descr="offset_comp_343059.jpg"/>
          <p:cNvPicPr preferRelativeResize="0"/>
          <p:nvPr/>
        </p:nvPicPr>
        <p:blipFill rotWithShape="1">
          <a:blip r:embed="rId2">
            <a:alphaModFix amt="80000"/>
          </a:blip>
          <a:srcRect l="30474" t="11954" r="30474" b="25870"/>
          <a:stretch/>
        </p:blipFill>
        <p:spPr>
          <a:xfrm rot="-5400000">
            <a:off x="113630" y="-105700"/>
            <a:ext cx="5142300" cy="5364300"/>
          </a:xfrm>
          <a:prstGeom prst="diagStripe">
            <a:avLst>
              <a:gd name="adj" fmla="val 50343"/>
            </a:avLst>
          </a:prstGeom>
          <a:noFill/>
          <a:ln>
            <a:noFill/>
          </a:ln>
        </p:spPr>
      </p:pic>
      <p:sp>
        <p:nvSpPr>
          <p:cNvPr id="52" name="Google Shape;5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54" name="Google Shape;5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5">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a:hlinkClick r:id="rId3"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a:hlinkClick r:id="rId3"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a:hlinkClick r:id="rId3"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5"/>
          <p:cNvGrpSpPr/>
          <p:nvPr/>
        </p:nvGrpSpPr>
        <p:grpSpPr>
          <a:xfrm>
            <a:off x="0" y="381001"/>
            <a:ext cx="1037850" cy="1016288"/>
            <a:chOff x="0" y="381001"/>
            <a:chExt cx="1037850" cy="1016288"/>
          </a:xfrm>
        </p:grpSpPr>
        <p:sp>
          <p:nvSpPr>
            <p:cNvPr id="60" name="Google Shape;6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6"/>
          <p:cNvGrpSpPr/>
          <p:nvPr/>
        </p:nvGrpSpPr>
        <p:grpSpPr>
          <a:xfrm>
            <a:off x="0" y="381001"/>
            <a:ext cx="1037850" cy="1016288"/>
            <a:chOff x="0" y="381001"/>
            <a:chExt cx="1037850" cy="1016288"/>
          </a:xfrm>
        </p:grpSpPr>
        <p:sp>
          <p:nvSpPr>
            <p:cNvPr id="68" name="Google Shape;6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6"/>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6"/>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72" name="Google Shape;72;p6"/>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3" name="Google Shape;7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4"/>
        <p:cNvGrpSpPr/>
        <p:nvPr/>
      </p:nvGrpSpPr>
      <p:grpSpPr>
        <a:xfrm>
          <a:off x="0" y="0"/>
          <a:ext cx="0" cy="0"/>
          <a:chOff x="0" y="0"/>
          <a:chExt cx="0" cy="0"/>
        </a:xfrm>
      </p:grpSpPr>
      <p:sp>
        <p:nvSpPr>
          <p:cNvPr id="75" name="Google Shape;75;p7"/>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6" name="Google Shape;76;p7"/>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78" name="Google Shape;78;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 name="Google Shape;82;p7"/>
          <p:cNvGrpSpPr/>
          <p:nvPr/>
        </p:nvGrpSpPr>
        <p:grpSpPr>
          <a:xfrm>
            <a:off x="0" y="381001"/>
            <a:ext cx="1037850" cy="1016288"/>
            <a:chOff x="0" y="381001"/>
            <a:chExt cx="1037850" cy="1016288"/>
          </a:xfrm>
        </p:grpSpPr>
        <p:sp>
          <p:nvSpPr>
            <p:cNvPr id="83" name="Google Shape;83;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7"/>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86" name="Google Shape;8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grpSp>
        <p:nvGrpSpPr>
          <p:cNvPr id="88" name="Google Shape;88;p8"/>
          <p:cNvGrpSpPr/>
          <p:nvPr/>
        </p:nvGrpSpPr>
        <p:grpSpPr>
          <a:xfrm>
            <a:off x="4406400" y="0"/>
            <a:ext cx="4737600" cy="5143065"/>
            <a:chOff x="4406400" y="0"/>
            <a:chExt cx="4737600" cy="5143065"/>
          </a:xfrm>
        </p:grpSpPr>
        <p:sp>
          <p:nvSpPr>
            <p:cNvPr id="89" name="Google Shape;89;p8"/>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8"/>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8"/>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8"/>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8"/>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8"/>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8"/>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8"/>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8"/>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8"/>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8"/>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8"/>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8"/>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08" name="Google Shape;108;p8"/>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9" name="Google Shape;10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14"/>
        <p:cNvGrpSpPr/>
        <p:nvPr/>
      </p:nvGrpSpPr>
      <p:grpSpPr>
        <a:xfrm>
          <a:off x="0" y="0"/>
          <a:ext cx="0" cy="0"/>
          <a:chOff x="0" y="0"/>
          <a:chExt cx="0" cy="0"/>
        </a:xfrm>
      </p:grpSpPr>
      <p:sp>
        <p:nvSpPr>
          <p:cNvPr id="115" name="Google Shape;115;p9"/>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6" name="Google Shape;116;p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9">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9">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9"/>
          <p:cNvGrpSpPr/>
          <p:nvPr/>
        </p:nvGrpSpPr>
        <p:grpSpPr>
          <a:xfrm>
            <a:off x="0" y="381001"/>
            <a:ext cx="1037850" cy="1016288"/>
            <a:chOff x="0" y="381001"/>
            <a:chExt cx="1037850" cy="1016288"/>
          </a:xfrm>
        </p:grpSpPr>
        <p:sp>
          <p:nvSpPr>
            <p:cNvPr id="122" name="Google Shape;122;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9"/>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25" name="Google Shape;12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9"/>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0">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0">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0">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10"/>
          <p:cNvGrpSpPr/>
          <p:nvPr/>
        </p:nvGrpSpPr>
        <p:grpSpPr>
          <a:xfrm>
            <a:off x="0" y="381001"/>
            <a:ext cx="1037850" cy="1016288"/>
            <a:chOff x="0" y="381001"/>
            <a:chExt cx="1037850" cy="1016288"/>
          </a:xfrm>
        </p:grpSpPr>
        <p:sp>
          <p:nvSpPr>
            <p:cNvPr id="133" name="Google Shape;133;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10"/>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6" name="Google Shape;136;p10"/>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37" name="Google Shape;13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rduino.cc/en/Main/Products" TargetMode="External"/><Relationship Id="rId7" Type="http://schemas.openxmlformats.org/officeDocument/2006/relationships/hyperlink" Target="https://processing.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www.arduino.cc/en/Main/Software" TargetMode="External"/><Relationship Id="rId5" Type="http://schemas.openxmlformats.org/officeDocument/2006/relationships/hyperlink" Target="http://wiring.org.co/" TargetMode="External"/><Relationship Id="rId4" Type="http://schemas.openxmlformats.org/officeDocument/2006/relationships/hyperlink" Target="https://www.arduino.cc/en/Reference/HomeP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GB"/>
              <a:t>Home Automation</a:t>
            </a:r>
            <a:endParaRPr/>
          </a:p>
          <a:p>
            <a:pPr marL="0" lvl="0" indent="0" algn="l" rtl="0">
              <a:lnSpc>
                <a:spcPct val="100000"/>
              </a:lnSpc>
              <a:spcBef>
                <a:spcPts val="0"/>
              </a:spcBef>
              <a:spcAft>
                <a:spcPts val="0"/>
              </a:spcAft>
              <a:buSzPts val="4000"/>
              <a:buNone/>
            </a:pPr>
            <a:r>
              <a:rPr lang="en-GB" sz="1800"/>
              <a:t>Using Arduino and Wifi</a:t>
            </a:r>
            <a:endParaRPr sz="1800"/>
          </a:p>
        </p:txBody>
      </p:sp>
      <p:sp>
        <p:nvSpPr>
          <p:cNvPr id="229" name="Google Shape;229;p17"/>
          <p:cNvSpPr txBox="1">
            <a:spLocks noGrp="1"/>
          </p:cNvSpPr>
          <p:nvPr>
            <p:ph type="subTitle" idx="1"/>
          </p:nvPr>
        </p:nvSpPr>
        <p:spPr>
          <a:xfrm>
            <a:off x="6086700" y="3544550"/>
            <a:ext cx="2882400" cy="125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GB" dirty="0"/>
              <a:t>Presentation by</a:t>
            </a:r>
            <a:endParaRPr dirty="0"/>
          </a:p>
          <a:p>
            <a:pPr marL="0" lvl="0" indent="0" algn="l" rtl="0">
              <a:lnSpc>
                <a:spcPct val="100000"/>
              </a:lnSpc>
              <a:spcBef>
                <a:spcPts val="500"/>
              </a:spcBef>
              <a:spcAft>
                <a:spcPts val="0"/>
              </a:spcAft>
              <a:buSzPts val="1300"/>
              <a:buNone/>
            </a:pPr>
            <a:r>
              <a:rPr lang="en-GB" dirty="0"/>
              <a:t>Sameer Dudeja            (160102172)</a:t>
            </a:r>
            <a:endParaRPr dirty="0"/>
          </a:p>
          <a:p>
            <a:pPr marL="0" lvl="0" indent="0" algn="l" rtl="0">
              <a:lnSpc>
                <a:spcPct val="100000"/>
              </a:lnSpc>
              <a:spcBef>
                <a:spcPts val="500"/>
              </a:spcBef>
              <a:spcAft>
                <a:spcPts val="0"/>
              </a:spcAft>
              <a:buSzPts val="1300"/>
              <a:buNone/>
            </a:pPr>
            <a:r>
              <a:rPr lang="en-GB" dirty="0"/>
              <a:t>Akul Agarwal                (160102175)</a:t>
            </a:r>
            <a:endParaRPr dirty="0"/>
          </a:p>
          <a:p>
            <a:pPr marL="0" lvl="0" indent="0" algn="l" rtl="0">
              <a:lnSpc>
                <a:spcPct val="100000"/>
              </a:lnSpc>
              <a:spcBef>
                <a:spcPts val="500"/>
              </a:spcBef>
              <a:spcAft>
                <a:spcPts val="0"/>
              </a:spcAft>
              <a:buSzPts val="1300"/>
              <a:buNone/>
            </a:pPr>
            <a:r>
              <a:rPr lang="en-GB" dirty="0"/>
              <a:t>Mohit Shrivastava     (160102185)</a:t>
            </a:r>
            <a:endParaRPr dirty="0"/>
          </a:p>
          <a:p>
            <a:pPr marL="0" lvl="0" indent="0" algn="l" rtl="0">
              <a:lnSpc>
                <a:spcPct val="100000"/>
              </a:lnSpc>
              <a:spcBef>
                <a:spcPts val="500"/>
              </a:spcBef>
              <a:spcAft>
                <a:spcPts val="1000"/>
              </a:spcAft>
              <a:buSzPts val="13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7"/>
          <p:cNvSpPr txBox="1">
            <a:spLocks noGrp="1"/>
          </p:cNvSpPr>
          <p:nvPr>
            <p:ph type="title"/>
          </p:nvPr>
        </p:nvSpPr>
        <p:spPr>
          <a:xfrm>
            <a:off x="359500" y="236925"/>
            <a:ext cx="23193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SNAPSHOTS</a:t>
            </a:r>
            <a:endParaRPr sz="2400" b="1"/>
          </a:p>
        </p:txBody>
      </p:sp>
      <p:sp>
        <p:nvSpPr>
          <p:cNvPr id="347" name="Google Shape;347;p27"/>
          <p:cNvSpPr txBox="1">
            <a:spLocks noGrp="1"/>
          </p:cNvSpPr>
          <p:nvPr>
            <p:ph type="body" idx="1"/>
          </p:nvPr>
        </p:nvSpPr>
        <p:spPr>
          <a:xfrm>
            <a:off x="4633850" y="4536275"/>
            <a:ext cx="4319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*These are Snapshots from Gas control Module.</a:t>
            </a:r>
            <a:endParaRPr/>
          </a:p>
        </p:txBody>
      </p:sp>
      <p:pic>
        <p:nvPicPr>
          <p:cNvPr id="348" name="Google Shape;348;p27"/>
          <p:cNvPicPr preferRelativeResize="0"/>
          <p:nvPr/>
        </p:nvPicPr>
        <p:blipFill>
          <a:blip r:embed="rId3">
            <a:alphaModFix/>
          </a:blip>
          <a:stretch>
            <a:fillRect/>
          </a:stretch>
        </p:blipFill>
        <p:spPr>
          <a:xfrm>
            <a:off x="359500" y="854875"/>
            <a:ext cx="5093575" cy="3383751"/>
          </a:xfrm>
          <a:prstGeom prst="rect">
            <a:avLst/>
          </a:prstGeom>
          <a:noFill/>
          <a:ln>
            <a:noFill/>
          </a:ln>
        </p:spPr>
      </p:pic>
      <p:pic>
        <p:nvPicPr>
          <p:cNvPr id="349" name="Google Shape;349;p27"/>
          <p:cNvPicPr preferRelativeResize="0"/>
          <p:nvPr/>
        </p:nvPicPr>
        <p:blipFill>
          <a:blip r:embed="rId4">
            <a:alphaModFix/>
          </a:blip>
          <a:stretch>
            <a:fillRect/>
          </a:stretch>
        </p:blipFill>
        <p:spPr>
          <a:xfrm>
            <a:off x="6240425" y="307175"/>
            <a:ext cx="2326725" cy="393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6"/>
          <p:cNvSpPr txBox="1">
            <a:spLocks noGrp="1"/>
          </p:cNvSpPr>
          <p:nvPr>
            <p:ph type="title"/>
          </p:nvPr>
        </p:nvSpPr>
        <p:spPr>
          <a:xfrm>
            <a:off x="597625" y="379800"/>
            <a:ext cx="22479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SNAPSHOTS</a:t>
            </a:r>
            <a:endParaRPr sz="2400" b="1"/>
          </a:p>
        </p:txBody>
      </p:sp>
      <p:sp>
        <p:nvSpPr>
          <p:cNvPr id="339" name="Google Shape;339;p26"/>
          <p:cNvSpPr txBox="1">
            <a:spLocks noGrp="1"/>
          </p:cNvSpPr>
          <p:nvPr>
            <p:ph type="body" idx="1"/>
          </p:nvPr>
        </p:nvSpPr>
        <p:spPr>
          <a:xfrm>
            <a:off x="4833925" y="4572000"/>
            <a:ext cx="3873600" cy="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*These are Snapshots for Camera Module.</a:t>
            </a:r>
            <a:endParaRPr/>
          </a:p>
        </p:txBody>
      </p:sp>
      <p:pic>
        <p:nvPicPr>
          <p:cNvPr id="340" name="Google Shape;340;p26"/>
          <p:cNvPicPr preferRelativeResize="0"/>
          <p:nvPr/>
        </p:nvPicPr>
        <p:blipFill>
          <a:blip r:embed="rId3">
            <a:alphaModFix/>
          </a:blip>
          <a:stretch>
            <a:fillRect/>
          </a:stretch>
        </p:blipFill>
        <p:spPr>
          <a:xfrm>
            <a:off x="211950" y="1052525"/>
            <a:ext cx="5122074" cy="3038451"/>
          </a:xfrm>
          <a:prstGeom prst="rect">
            <a:avLst/>
          </a:prstGeom>
          <a:noFill/>
          <a:ln>
            <a:noFill/>
          </a:ln>
        </p:spPr>
      </p:pic>
      <p:pic>
        <p:nvPicPr>
          <p:cNvPr id="341" name="Google Shape;341;p26"/>
          <p:cNvPicPr preferRelativeResize="0"/>
          <p:nvPr/>
        </p:nvPicPr>
        <p:blipFill>
          <a:blip r:embed="rId4">
            <a:alphaModFix/>
          </a:blip>
          <a:stretch>
            <a:fillRect/>
          </a:stretch>
        </p:blipFill>
        <p:spPr>
          <a:xfrm>
            <a:off x="6331775" y="640550"/>
            <a:ext cx="2286000" cy="324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28"/>
          <p:cNvSpPr txBox="1">
            <a:spLocks noGrp="1"/>
          </p:cNvSpPr>
          <p:nvPr>
            <p:ph type="title"/>
          </p:nvPr>
        </p:nvSpPr>
        <p:spPr>
          <a:xfrm>
            <a:off x="340005" y="1552712"/>
            <a:ext cx="4072871" cy="179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1200" dirty="0"/>
              <a:t>The total modules that we made are still using simple web pages and we propose to add CSS, JavaScript and using AJAX to make it a fully functional web app.</a:t>
            </a:r>
            <a:endParaRPr sz="1200" dirty="0"/>
          </a:p>
        </p:txBody>
      </p:sp>
      <p:sp>
        <p:nvSpPr>
          <p:cNvPr id="356" name="Google Shape;356;p28"/>
          <p:cNvSpPr txBox="1">
            <a:spLocks noGrp="1"/>
          </p:cNvSpPr>
          <p:nvPr>
            <p:ph type="body" idx="1"/>
          </p:nvPr>
        </p:nvSpPr>
        <p:spPr>
          <a:xfrm>
            <a:off x="4731126" y="725596"/>
            <a:ext cx="4306416" cy="104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GB" sz="1200" dirty="0"/>
              <a:t>We also need to perfect our circuits and refine the circuit readings . Also we are in the process of designing the Security system which includes a Motion sensor which when triggered will send a snapshot using the Camera Module (OV7670) and send that data to the proposed Web App</a:t>
            </a:r>
            <a:endParaRPr sz="1200" dirty="0"/>
          </a:p>
        </p:txBody>
      </p:sp>
      <p:sp>
        <p:nvSpPr>
          <p:cNvPr id="354" name="Google Shape;354;p28"/>
          <p:cNvSpPr txBox="1">
            <a:spLocks noGrp="1"/>
          </p:cNvSpPr>
          <p:nvPr>
            <p:ph type="title" idx="2"/>
          </p:nvPr>
        </p:nvSpPr>
        <p:spPr>
          <a:xfrm>
            <a:off x="1132361" y="917265"/>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800" b="1" dirty="0"/>
              <a:t>Proposed Updates</a:t>
            </a:r>
            <a:endParaRPr sz="1800" b="1" dirty="0"/>
          </a:p>
        </p:txBody>
      </p:sp>
      <p:grpSp>
        <p:nvGrpSpPr>
          <p:cNvPr id="357" name="Google Shape;357;p28"/>
          <p:cNvGrpSpPr/>
          <p:nvPr/>
        </p:nvGrpSpPr>
        <p:grpSpPr>
          <a:xfrm>
            <a:off x="417656" y="2735389"/>
            <a:ext cx="3239943" cy="2216687"/>
            <a:chOff x="4547087" y="1535165"/>
            <a:chExt cx="4273653" cy="2923925"/>
          </a:xfrm>
        </p:grpSpPr>
        <p:sp>
          <p:nvSpPr>
            <p:cNvPr id="358" name="Google Shape;358;p28"/>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8"/>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8"/>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1" name="Google Shape;361;p28"/>
          <p:cNvPicPr preferRelativeResize="0"/>
          <p:nvPr/>
        </p:nvPicPr>
        <p:blipFill rotWithShape="1">
          <a:blip r:embed="rId3">
            <a:alphaModFix/>
          </a:blip>
          <a:srcRect l="2821" t="2535" r="5862" b="7552"/>
          <a:stretch/>
        </p:blipFill>
        <p:spPr>
          <a:xfrm>
            <a:off x="484719" y="2817849"/>
            <a:ext cx="3118282" cy="2087238"/>
          </a:xfrm>
          <a:prstGeom prst="rect">
            <a:avLst/>
          </a:prstGeom>
          <a:noFill/>
          <a:ln>
            <a:noFill/>
          </a:ln>
        </p:spPr>
      </p:pic>
      <p:pic>
        <p:nvPicPr>
          <p:cNvPr id="3" name="Picture 2" descr="A close up of text on a white surface&#10;&#10;Description automatically generated">
            <a:extLst>
              <a:ext uri="{FF2B5EF4-FFF2-40B4-BE49-F238E27FC236}">
                <a16:creationId xmlns:a16="http://schemas.microsoft.com/office/drawing/2014/main" id="{D6C04DE6-F0C6-431D-BDC1-902EE3A85CA9}"/>
              </a:ext>
            </a:extLst>
          </p:cNvPr>
          <p:cNvPicPr>
            <a:picLocks noChangeAspect="1"/>
          </p:cNvPicPr>
          <p:nvPr/>
        </p:nvPicPr>
        <p:blipFill>
          <a:blip r:embed="rId4"/>
          <a:stretch>
            <a:fillRect/>
          </a:stretch>
        </p:blipFill>
        <p:spPr>
          <a:xfrm>
            <a:off x="4993993" y="2064063"/>
            <a:ext cx="3522685" cy="2797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268950" y="4125850"/>
            <a:ext cx="3063300" cy="69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3000" b="1"/>
              <a:t>Thank you!</a:t>
            </a:r>
            <a:endParaRPr sz="3000" b="1"/>
          </a:p>
        </p:txBody>
      </p:sp>
      <p:grpSp>
        <p:nvGrpSpPr>
          <p:cNvPr id="367" name="Google Shape;367;p29"/>
          <p:cNvGrpSpPr/>
          <p:nvPr/>
        </p:nvGrpSpPr>
        <p:grpSpPr>
          <a:xfrm>
            <a:off x="2332095" y="1191741"/>
            <a:ext cx="3159984" cy="2439109"/>
            <a:chOff x="3553042" y="1657806"/>
            <a:chExt cx="3461100" cy="2671532"/>
          </a:xfrm>
        </p:grpSpPr>
        <p:sp>
          <p:nvSpPr>
            <p:cNvPr id="368" name="Google Shape;368;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76" name="Google Shape;376;p29"/>
          <p:cNvPicPr preferRelativeResize="0"/>
          <p:nvPr/>
        </p:nvPicPr>
        <p:blipFill rotWithShape="1">
          <a:blip r:embed="rId3">
            <a:alphaModFix/>
          </a:blip>
          <a:srcRect l="651" r="641"/>
          <a:stretch/>
        </p:blipFill>
        <p:spPr>
          <a:xfrm>
            <a:off x="2380405" y="1243889"/>
            <a:ext cx="3063300" cy="1745700"/>
          </a:xfrm>
          <a:prstGeom prst="rect">
            <a:avLst/>
          </a:prstGeom>
          <a:noFill/>
          <a:ln>
            <a:noFill/>
          </a:ln>
        </p:spPr>
      </p:pic>
      <p:sp>
        <p:nvSpPr>
          <p:cNvPr id="377" name="Google Shape;377;p29"/>
          <p:cNvSpPr/>
          <p:nvPr/>
        </p:nvSpPr>
        <p:spPr>
          <a:xfrm flipH="1">
            <a:off x="2380192" y="1244847"/>
            <a:ext cx="3063300" cy="1743300"/>
          </a:xfrm>
          <a:prstGeom prst="rtTriangle">
            <a:avLst/>
          </a:prstGeom>
          <a:solidFill>
            <a:srgbClr val="000000">
              <a:alpha val="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p29"/>
          <p:cNvGrpSpPr/>
          <p:nvPr/>
        </p:nvGrpSpPr>
        <p:grpSpPr>
          <a:xfrm>
            <a:off x="5027755" y="2184505"/>
            <a:ext cx="1024386" cy="1522884"/>
            <a:chOff x="6505573" y="2745170"/>
            <a:chExt cx="1122000" cy="1668000"/>
          </a:xfrm>
        </p:grpSpPr>
        <p:sp>
          <p:nvSpPr>
            <p:cNvPr id="379" name="Google Shape;379;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3" name="Google Shape;383;p29"/>
          <p:cNvPicPr preferRelativeResize="0"/>
          <p:nvPr/>
        </p:nvPicPr>
        <p:blipFill rotWithShape="1">
          <a:blip r:embed="rId3">
            <a:alphaModFix/>
          </a:blip>
          <a:srcRect l="28395" r="28391"/>
          <a:stretch/>
        </p:blipFill>
        <p:spPr>
          <a:xfrm>
            <a:off x="5027372" y="2252022"/>
            <a:ext cx="1024200" cy="1333200"/>
          </a:xfrm>
          <a:prstGeom prst="rect">
            <a:avLst/>
          </a:prstGeom>
          <a:noFill/>
          <a:ln>
            <a:noFill/>
          </a:ln>
        </p:spPr>
      </p:pic>
      <p:sp>
        <p:nvSpPr>
          <p:cNvPr id="384" name="Google Shape;384;p29"/>
          <p:cNvSpPr/>
          <p:nvPr/>
        </p:nvSpPr>
        <p:spPr>
          <a:xfrm flipH="1">
            <a:off x="5027286" y="2252240"/>
            <a:ext cx="1024200" cy="1333200"/>
          </a:xfrm>
          <a:prstGeom prst="rtTriangle">
            <a:avLst/>
          </a:prstGeom>
          <a:solidFill>
            <a:srgbClr val="000000">
              <a:alpha val="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5" name="Google Shape;385;p29"/>
          <p:cNvGrpSpPr/>
          <p:nvPr/>
        </p:nvGrpSpPr>
        <p:grpSpPr>
          <a:xfrm>
            <a:off x="4671120" y="2760148"/>
            <a:ext cx="520684" cy="1036471"/>
            <a:chOff x="9543736" y="4486132"/>
            <a:chExt cx="570300" cy="1135236"/>
          </a:xfrm>
        </p:grpSpPr>
        <p:sp>
          <p:nvSpPr>
            <p:cNvPr id="386" name="Google Shape;386;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0" name="Google Shape;390;p29"/>
          <p:cNvPicPr preferRelativeResize="0"/>
          <p:nvPr/>
        </p:nvPicPr>
        <p:blipFill rotWithShape="1">
          <a:blip r:embed="rId3">
            <a:alphaModFix/>
          </a:blip>
          <a:srcRect l="33529" r="33532"/>
          <a:stretch/>
        </p:blipFill>
        <p:spPr>
          <a:xfrm>
            <a:off x="4670687" y="2759810"/>
            <a:ext cx="520500" cy="888900"/>
          </a:xfrm>
          <a:prstGeom prst="round2SameRect">
            <a:avLst>
              <a:gd name="adj1" fmla="val 4129"/>
              <a:gd name="adj2" fmla="val 0"/>
            </a:avLst>
          </a:prstGeom>
          <a:noFill/>
          <a:ln>
            <a:noFill/>
          </a:ln>
        </p:spPr>
      </p:pic>
      <p:sp>
        <p:nvSpPr>
          <p:cNvPr id="391" name="Google Shape;391;p29"/>
          <p:cNvSpPr/>
          <p:nvPr/>
        </p:nvSpPr>
        <p:spPr>
          <a:xfrm flipH="1">
            <a:off x="4670559" y="2780960"/>
            <a:ext cx="520500" cy="867900"/>
          </a:xfrm>
          <a:prstGeom prst="rtTriangle">
            <a:avLst/>
          </a:prstGeom>
          <a:solidFill>
            <a:srgbClr val="000000">
              <a:alpha val="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2" name="Google Shape;392;p29"/>
          <p:cNvGrpSpPr/>
          <p:nvPr/>
        </p:nvGrpSpPr>
        <p:grpSpPr>
          <a:xfrm>
            <a:off x="5830079" y="3081611"/>
            <a:ext cx="455496" cy="692277"/>
            <a:chOff x="7384375" y="3728000"/>
            <a:chExt cx="498900" cy="758244"/>
          </a:xfrm>
        </p:grpSpPr>
        <p:sp>
          <p:nvSpPr>
            <p:cNvPr id="393" name="Google Shape;393;p29"/>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9"/>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9"/>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29"/>
          <p:cNvGrpSpPr/>
          <p:nvPr/>
        </p:nvGrpSpPr>
        <p:grpSpPr>
          <a:xfrm>
            <a:off x="5830111" y="3200009"/>
            <a:ext cx="478081" cy="462776"/>
            <a:chOff x="7384385" y="3857442"/>
            <a:chExt cx="523637" cy="506874"/>
          </a:xfrm>
        </p:grpSpPr>
        <p:sp>
          <p:nvSpPr>
            <p:cNvPr id="398" name="Google Shape;398;p29"/>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29"/>
            <p:cNvGrpSpPr/>
            <p:nvPr/>
          </p:nvGrpSpPr>
          <p:grpSpPr>
            <a:xfrm>
              <a:off x="7384385" y="3857442"/>
              <a:ext cx="523637" cy="498900"/>
              <a:chOff x="7384385" y="3857442"/>
              <a:chExt cx="523637" cy="498900"/>
            </a:xfrm>
          </p:grpSpPr>
          <p:sp>
            <p:nvSpPr>
              <p:cNvPr id="400" name="Google Shape;400;p29"/>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02" name="Google Shape;402;p29"/>
          <p:cNvPicPr preferRelativeResize="0"/>
          <p:nvPr/>
        </p:nvPicPr>
        <p:blipFill rotWithShape="1">
          <a:blip r:embed="rId3">
            <a:alphaModFix/>
          </a:blip>
          <a:srcRect l="21787" r="21794"/>
          <a:stretch/>
        </p:blipFill>
        <p:spPr>
          <a:xfrm>
            <a:off x="5857180" y="3228792"/>
            <a:ext cx="400500" cy="399300"/>
          </a:xfrm>
          <a:prstGeom prst="ellipse">
            <a:avLst/>
          </a:prstGeom>
          <a:noFill/>
          <a:ln w="9525" cap="flat" cmpd="sng">
            <a:solidFill>
              <a:srgbClr val="FFFFFF"/>
            </a:solidFill>
            <a:prstDash val="solid"/>
            <a:round/>
            <a:headEnd type="none" w="sm" len="sm"/>
            <a:tailEnd type="none" w="sm" len="sm"/>
          </a:ln>
        </p:spPr>
      </p:pic>
      <p:grpSp>
        <p:nvGrpSpPr>
          <p:cNvPr id="403" name="Google Shape;403;p29"/>
          <p:cNvGrpSpPr/>
          <p:nvPr/>
        </p:nvGrpSpPr>
        <p:grpSpPr>
          <a:xfrm>
            <a:off x="6376118" y="3081611"/>
            <a:ext cx="435785" cy="692277"/>
            <a:chOff x="7982421" y="3727763"/>
            <a:chExt cx="477311" cy="758244"/>
          </a:xfrm>
        </p:grpSpPr>
        <p:sp>
          <p:nvSpPr>
            <p:cNvPr id="404" name="Google Shape;404;p29"/>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9"/>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9"/>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9"/>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9"/>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2" name="Google Shape;412;p29"/>
          <p:cNvPicPr preferRelativeResize="0"/>
          <p:nvPr/>
        </p:nvPicPr>
        <p:blipFill rotWithShape="1">
          <a:blip r:embed="rId3">
            <a:alphaModFix/>
          </a:blip>
          <a:srcRect l="25189" r="25194"/>
          <a:stretch/>
        </p:blipFill>
        <p:spPr>
          <a:xfrm>
            <a:off x="6392510" y="3224813"/>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658475" y="430375"/>
            <a:ext cx="7038900" cy="4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a:t>Hardware and  Materials Used</a:t>
            </a:r>
            <a:endParaRPr b="1"/>
          </a:p>
        </p:txBody>
      </p:sp>
      <p:sp>
        <p:nvSpPr>
          <p:cNvPr id="235" name="Google Shape;235;p18"/>
          <p:cNvSpPr txBox="1"/>
          <p:nvPr/>
        </p:nvSpPr>
        <p:spPr>
          <a:xfrm>
            <a:off x="658476" y="1595250"/>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Montserrat"/>
                <a:ea typeface="Montserrat"/>
                <a:cs typeface="Montserrat"/>
                <a:sym typeface="Montserrat"/>
              </a:rPr>
              <a:t>Arduino</a:t>
            </a:r>
            <a:r>
              <a:rPr lang="en-GB" b="1">
                <a:solidFill>
                  <a:schemeClr val="lt1"/>
                </a:solidFill>
                <a:latin typeface="Montserrat"/>
                <a:ea typeface="Montserrat"/>
                <a:cs typeface="Montserrat"/>
                <a:sym typeface="Montserrat"/>
              </a:rPr>
              <a:t> Uno</a:t>
            </a:r>
            <a:endParaRPr sz="1800" b="1" i="0" u="none" strike="noStrike" cap="none">
              <a:solidFill>
                <a:schemeClr val="lt1"/>
              </a:solidFill>
              <a:latin typeface="Average"/>
              <a:ea typeface="Average"/>
              <a:cs typeface="Average"/>
              <a:sym typeface="Average"/>
            </a:endParaRPr>
          </a:p>
        </p:txBody>
      </p:sp>
      <p:sp>
        <p:nvSpPr>
          <p:cNvPr id="236" name="Google Shape;236;p18"/>
          <p:cNvSpPr txBox="1"/>
          <p:nvPr/>
        </p:nvSpPr>
        <p:spPr>
          <a:xfrm>
            <a:off x="658476" y="1920751"/>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Montserrat"/>
                <a:ea typeface="Montserrat"/>
                <a:cs typeface="Montserrat"/>
                <a:sym typeface="Montserrat"/>
              </a:rPr>
              <a:t>Node MCU</a:t>
            </a:r>
            <a:endParaRPr sz="1400" b="1" i="0" u="none" strike="noStrike" cap="none">
              <a:solidFill>
                <a:schemeClr val="lt1"/>
              </a:solidFill>
              <a:latin typeface="Montserrat"/>
              <a:ea typeface="Montserrat"/>
              <a:cs typeface="Montserrat"/>
              <a:sym typeface="Montserrat"/>
            </a:endParaRPr>
          </a:p>
        </p:txBody>
      </p:sp>
      <p:sp>
        <p:nvSpPr>
          <p:cNvPr id="237" name="Google Shape;237;p18"/>
          <p:cNvSpPr txBox="1"/>
          <p:nvPr/>
        </p:nvSpPr>
        <p:spPr>
          <a:xfrm>
            <a:off x="658476" y="2246251"/>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b="1">
                <a:solidFill>
                  <a:schemeClr val="lt1"/>
                </a:solidFill>
                <a:latin typeface="Montserrat"/>
                <a:ea typeface="Montserrat"/>
                <a:cs typeface="Montserrat"/>
                <a:sym typeface="Montserrat"/>
              </a:rPr>
              <a:t>Node MCU web server</a:t>
            </a:r>
            <a:endParaRPr sz="1400" b="1" i="0" u="none" strike="noStrike" cap="none">
              <a:solidFill>
                <a:schemeClr val="lt1"/>
              </a:solidFill>
              <a:latin typeface="Montserrat"/>
              <a:ea typeface="Montserrat"/>
              <a:cs typeface="Montserrat"/>
              <a:sym typeface="Montserrat"/>
            </a:endParaRPr>
          </a:p>
        </p:txBody>
      </p:sp>
      <p:sp>
        <p:nvSpPr>
          <p:cNvPr id="238" name="Google Shape;238;p18"/>
          <p:cNvSpPr txBox="1"/>
          <p:nvPr/>
        </p:nvSpPr>
        <p:spPr>
          <a:xfrm>
            <a:off x="658476" y="2571752"/>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Montserrat"/>
                <a:ea typeface="Montserrat"/>
                <a:cs typeface="Montserrat"/>
                <a:sym typeface="Montserrat"/>
              </a:rPr>
              <a:t>Arduino IDE</a:t>
            </a:r>
            <a:endParaRPr sz="1800" b="1" i="0" u="none" strike="noStrike" cap="none">
              <a:solidFill>
                <a:schemeClr val="lt1"/>
              </a:solidFill>
              <a:latin typeface="Average"/>
              <a:ea typeface="Average"/>
              <a:cs typeface="Average"/>
              <a:sym typeface="Average"/>
            </a:endParaRPr>
          </a:p>
        </p:txBody>
      </p:sp>
      <p:sp>
        <p:nvSpPr>
          <p:cNvPr id="239" name="Google Shape;239;p18"/>
          <p:cNvSpPr txBox="1"/>
          <p:nvPr/>
        </p:nvSpPr>
        <p:spPr>
          <a:xfrm>
            <a:off x="658473" y="2885699"/>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Breadboard</a:t>
            </a:r>
            <a:endParaRPr sz="1800" b="0" i="0" u="none" strike="noStrike" cap="none">
              <a:solidFill>
                <a:srgbClr val="CACACA"/>
              </a:solidFill>
              <a:latin typeface="Average"/>
              <a:ea typeface="Average"/>
              <a:cs typeface="Average"/>
              <a:sym typeface="Average"/>
            </a:endParaRPr>
          </a:p>
        </p:txBody>
      </p:sp>
      <p:sp>
        <p:nvSpPr>
          <p:cNvPr id="240" name="Google Shape;240;p18"/>
          <p:cNvSpPr txBox="1"/>
          <p:nvPr/>
        </p:nvSpPr>
        <p:spPr>
          <a:xfrm>
            <a:off x="658473" y="3222750"/>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Jumper Wires</a:t>
            </a:r>
            <a:endParaRPr sz="1800" b="0" i="0" u="none" strike="noStrike" cap="none">
              <a:solidFill>
                <a:srgbClr val="CACACA"/>
              </a:solidFill>
              <a:latin typeface="Average"/>
              <a:ea typeface="Average"/>
              <a:cs typeface="Average"/>
              <a:sym typeface="Average"/>
            </a:endParaRPr>
          </a:p>
        </p:txBody>
      </p:sp>
      <p:sp>
        <p:nvSpPr>
          <p:cNvPr id="241" name="Google Shape;241;p18"/>
          <p:cNvSpPr txBox="1"/>
          <p:nvPr/>
        </p:nvSpPr>
        <p:spPr>
          <a:xfrm>
            <a:off x="3807451" y="1595250"/>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Montserrat"/>
                <a:ea typeface="Montserrat"/>
                <a:cs typeface="Montserrat"/>
                <a:sym typeface="Montserrat"/>
              </a:rPr>
              <a:t>Sensors</a:t>
            </a:r>
            <a:endParaRPr sz="1800" b="1" i="0" u="none" strike="noStrike" cap="none">
              <a:solidFill>
                <a:schemeClr val="lt1"/>
              </a:solidFill>
              <a:latin typeface="Average"/>
              <a:ea typeface="Average"/>
              <a:cs typeface="Average"/>
              <a:sym typeface="Average"/>
            </a:endParaRPr>
          </a:p>
        </p:txBody>
      </p:sp>
      <p:sp>
        <p:nvSpPr>
          <p:cNvPr id="242" name="Google Shape;242;p18"/>
          <p:cNvSpPr txBox="1"/>
          <p:nvPr/>
        </p:nvSpPr>
        <p:spPr>
          <a:xfrm>
            <a:off x="3807449" y="1781550"/>
            <a:ext cx="4615200" cy="140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Temperature and Humidity Sensor  (DH</a:t>
            </a:r>
            <a:r>
              <a:rPr lang="en-GB">
                <a:solidFill>
                  <a:srgbClr val="CACACA"/>
                </a:solidFill>
                <a:latin typeface="Montserrat"/>
                <a:ea typeface="Montserrat"/>
                <a:cs typeface="Montserrat"/>
                <a:sym typeface="Montserrat"/>
              </a:rPr>
              <a:t>T</a:t>
            </a:r>
            <a:r>
              <a:rPr lang="en-GB" sz="1400" b="0" i="0" u="none" strike="noStrike" cap="none">
                <a:solidFill>
                  <a:srgbClr val="CACACA"/>
                </a:solidFill>
                <a:latin typeface="Montserrat"/>
                <a:ea typeface="Montserrat"/>
                <a:cs typeface="Montserrat"/>
                <a:sym typeface="Montserrat"/>
              </a:rPr>
              <a:t>11)</a:t>
            </a:r>
            <a:endParaRPr sz="1400" b="0" i="0" u="none" strike="noStrike" cap="none">
              <a:solidFill>
                <a:srgbClr val="CACAC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Gas Sensor (MQ2)</a:t>
            </a:r>
            <a:endParaRPr sz="1400" b="0" i="0" u="none" strike="noStrike" cap="none">
              <a:solidFill>
                <a:srgbClr val="CACAC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Moisture Sensor</a:t>
            </a:r>
            <a:endParaRPr sz="1400" b="0" i="0" u="none" strike="noStrike" cap="none">
              <a:solidFill>
                <a:srgbClr val="CACAC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Camera Module (Ov7670)</a:t>
            </a:r>
            <a:endParaRPr sz="1400" b="0" i="0" u="none" strike="noStrike" cap="none">
              <a:solidFill>
                <a:srgbClr val="CACAC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PIR (HC SR501)</a:t>
            </a:r>
            <a:endParaRPr sz="1400" b="0" i="0" u="none" strike="noStrike" cap="none">
              <a:solidFill>
                <a:srgbClr val="CACAC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a:solidFill>
                <a:srgbClr val="CACACA"/>
              </a:solidFill>
              <a:latin typeface="Montserrat"/>
              <a:ea typeface="Montserrat"/>
              <a:cs typeface="Montserrat"/>
              <a:sym typeface="Montserrat"/>
            </a:endParaRPr>
          </a:p>
        </p:txBody>
      </p:sp>
      <p:sp>
        <p:nvSpPr>
          <p:cNvPr id="243" name="Google Shape;243;p18"/>
          <p:cNvSpPr txBox="1"/>
          <p:nvPr/>
        </p:nvSpPr>
        <p:spPr>
          <a:xfrm>
            <a:off x="3807451" y="2925000"/>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Montserrat"/>
                <a:ea typeface="Montserrat"/>
                <a:cs typeface="Montserrat"/>
                <a:sym typeface="Montserrat"/>
              </a:rPr>
              <a:t>Variable Resistors</a:t>
            </a:r>
            <a:endParaRPr sz="1400" b="0" i="0" u="none" strike="noStrike" cap="none">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Overview</a:t>
            </a:r>
            <a:endParaRPr/>
          </a:p>
        </p:txBody>
      </p:sp>
      <p:sp>
        <p:nvSpPr>
          <p:cNvPr id="249" name="Google Shape;249;p19"/>
          <p:cNvSpPr txBox="1">
            <a:spLocks noGrp="1"/>
          </p:cNvSpPr>
          <p:nvPr>
            <p:ph type="body" idx="1"/>
          </p:nvPr>
        </p:nvSpPr>
        <p:spPr>
          <a:xfrm>
            <a:off x="1297500" y="1550300"/>
            <a:ext cx="7038900" cy="2911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300"/>
              <a:buNone/>
            </a:pPr>
            <a:r>
              <a:rPr lang="en-GB"/>
              <a:t>Home automation system achieved great popularity in the last decades and it increases the comfort and quality of life. Home automation systems are now  open source and anyone can make one within the vicinity of their homes to automate their homes. With the help of this freedom to work , we are working on a project to develop and design a prototype that can simulate the working of a complete home Automation System with the main goal of making an actual product.</a:t>
            </a:r>
            <a:endParaRPr/>
          </a:p>
          <a:p>
            <a:pPr marL="0" lvl="0" indent="0" algn="just" rtl="0">
              <a:lnSpc>
                <a:spcPct val="115000"/>
              </a:lnSpc>
              <a:spcBef>
                <a:spcPts val="1600"/>
              </a:spcBef>
              <a:spcAft>
                <a:spcPts val="1600"/>
              </a:spcAft>
              <a:buSzPts val="1300"/>
              <a:buNone/>
            </a:pPr>
            <a:r>
              <a:rPr lang="en-GB"/>
              <a:t>In this project , we would be designing hardware circuits with Arduino Boards and connecting them to the internet using a NodeMCU or an ESP8266 Chip. We would design an android app or a web app and control or influence the actions of the hardware over the internet using Blynk app or MQTT protcols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Cycle diagram</a:t>
            </a:r>
            <a:endParaRPr/>
          </a:p>
        </p:txBody>
      </p:sp>
      <p:sp>
        <p:nvSpPr>
          <p:cNvPr id="255" name="Google Shape;255;p20"/>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Montserrat"/>
                <a:ea typeface="Montserrat"/>
                <a:cs typeface="Montserrat"/>
                <a:sym typeface="Montserrat"/>
              </a:rPr>
              <a:t>1. Identification</a:t>
            </a:r>
            <a:endParaRPr sz="1400" b="1" i="0" u="none" strike="noStrike" cap="none">
              <a:solidFill>
                <a:srgbClr val="000000"/>
              </a:solidFill>
              <a:latin typeface="Arial"/>
              <a:ea typeface="Arial"/>
              <a:cs typeface="Arial"/>
              <a:sym typeface="Arial"/>
            </a:endParaRPr>
          </a:p>
        </p:txBody>
      </p:sp>
      <p:sp>
        <p:nvSpPr>
          <p:cNvPr id="256" name="Google Shape;256;p20"/>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r>
              <a:rPr lang="en-GB" sz="1000" b="0" i="0" u="none" strike="noStrike" cap="none">
                <a:solidFill>
                  <a:srgbClr val="D9D9D9"/>
                </a:solidFill>
                <a:latin typeface="Lato"/>
                <a:ea typeface="Lato"/>
                <a:cs typeface="Lato"/>
                <a:sym typeface="Lato"/>
              </a:rPr>
              <a:t>Identifying the problems we want to work on</a:t>
            </a:r>
            <a:endParaRPr sz="1000" b="0" i="0" u="none" strike="noStrike" cap="none">
              <a:solidFill>
                <a:srgbClr val="D9D9D9"/>
              </a:solidFill>
              <a:latin typeface="Lato"/>
              <a:ea typeface="Lato"/>
              <a:cs typeface="Lato"/>
              <a:sym typeface="Lato"/>
            </a:endParaRPr>
          </a:p>
        </p:txBody>
      </p:sp>
      <p:sp>
        <p:nvSpPr>
          <p:cNvPr id="257" name="Google Shape;257;p20"/>
          <p:cNvSpPr txBox="1"/>
          <p:nvPr/>
        </p:nvSpPr>
        <p:spPr>
          <a:xfrm>
            <a:off x="812750" y="33201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Montserrat"/>
                <a:ea typeface="Montserrat"/>
                <a:cs typeface="Montserrat"/>
                <a:sym typeface="Montserrat"/>
              </a:rPr>
              <a:t>2. Ideation</a:t>
            </a:r>
            <a:endParaRPr sz="1400" b="1" i="0" u="none" strike="noStrike" cap="none">
              <a:solidFill>
                <a:srgbClr val="000000"/>
              </a:solidFill>
              <a:latin typeface="Arial"/>
              <a:ea typeface="Arial"/>
              <a:cs typeface="Arial"/>
              <a:sym typeface="Arial"/>
            </a:endParaRPr>
          </a:p>
        </p:txBody>
      </p:sp>
      <p:sp>
        <p:nvSpPr>
          <p:cNvPr id="258" name="Google Shape;258;p20"/>
          <p:cNvSpPr txBox="1"/>
          <p:nvPr/>
        </p:nvSpPr>
        <p:spPr>
          <a:xfrm>
            <a:off x="812750" y="37473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r>
              <a:rPr lang="en-GB" sz="1000" b="0" i="0" u="none" strike="noStrike" cap="none">
                <a:solidFill>
                  <a:srgbClr val="D9D9D9"/>
                </a:solidFill>
                <a:latin typeface="Lato"/>
                <a:ea typeface="Lato"/>
                <a:cs typeface="Lato"/>
                <a:sym typeface="Lato"/>
              </a:rPr>
              <a:t>Forming an idea and making a blueprint  of the work</a:t>
            </a:r>
            <a:endParaRPr sz="1000" b="0" i="0" u="none" strike="noStrike" cap="none">
              <a:solidFill>
                <a:srgbClr val="D9D9D9"/>
              </a:solidFill>
              <a:latin typeface="Lato"/>
              <a:ea typeface="Lato"/>
              <a:cs typeface="Lato"/>
              <a:sym typeface="Lato"/>
            </a:endParaRPr>
          </a:p>
        </p:txBody>
      </p:sp>
      <p:sp>
        <p:nvSpPr>
          <p:cNvPr id="259" name="Google Shape;259;p20"/>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Montserrat"/>
                <a:ea typeface="Montserrat"/>
                <a:cs typeface="Montserrat"/>
                <a:sym typeface="Montserrat"/>
              </a:rPr>
              <a:t>3. Prototyping</a:t>
            </a:r>
            <a:endParaRPr sz="1400" b="1" i="0" u="none" strike="noStrike" cap="none">
              <a:solidFill>
                <a:srgbClr val="000000"/>
              </a:solidFill>
              <a:latin typeface="Arial"/>
              <a:ea typeface="Arial"/>
              <a:cs typeface="Arial"/>
              <a:sym typeface="Arial"/>
            </a:endParaRPr>
          </a:p>
        </p:txBody>
      </p:sp>
      <p:sp>
        <p:nvSpPr>
          <p:cNvPr id="260" name="Google Shape;260;p20"/>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r>
              <a:rPr lang="en-GB" sz="1000" b="0" i="0" u="none" strike="noStrike" cap="none">
                <a:solidFill>
                  <a:srgbClr val="D9D9D9"/>
                </a:solidFill>
                <a:latin typeface="Lato"/>
                <a:ea typeface="Lato"/>
                <a:cs typeface="Lato"/>
                <a:sym typeface="Lato"/>
              </a:rPr>
              <a:t>Designing the circuit and coding it to make a prototype</a:t>
            </a:r>
            <a:endParaRPr sz="1000" b="0" i="0" u="none" strike="noStrike" cap="none">
              <a:solidFill>
                <a:srgbClr val="D9D9D9"/>
              </a:solidFill>
              <a:latin typeface="Lato"/>
              <a:ea typeface="Lato"/>
              <a:cs typeface="Lato"/>
              <a:sym typeface="Lato"/>
            </a:endParaRPr>
          </a:p>
        </p:txBody>
      </p:sp>
      <p:sp>
        <p:nvSpPr>
          <p:cNvPr id="261" name="Google Shape;261;p20"/>
          <p:cNvSpPr txBox="1"/>
          <p:nvPr/>
        </p:nvSpPr>
        <p:spPr>
          <a:xfrm>
            <a:off x="6548585" y="33201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Montserrat"/>
                <a:ea typeface="Montserrat"/>
                <a:cs typeface="Montserrat"/>
                <a:sym typeface="Montserrat"/>
              </a:rPr>
              <a:t>4. Testing</a:t>
            </a:r>
            <a:endParaRPr sz="1400" b="1" i="0" u="none" strike="noStrike" cap="none">
              <a:solidFill>
                <a:srgbClr val="000000"/>
              </a:solidFill>
              <a:latin typeface="Arial"/>
              <a:ea typeface="Arial"/>
              <a:cs typeface="Arial"/>
              <a:sym typeface="Arial"/>
            </a:endParaRPr>
          </a:p>
        </p:txBody>
      </p:sp>
      <p:sp>
        <p:nvSpPr>
          <p:cNvPr id="262" name="Google Shape;262;p20"/>
          <p:cNvSpPr txBox="1"/>
          <p:nvPr/>
        </p:nvSpPr>
        <p:spPr>
          <a:xfrm>
            <a:off x="6548585" y="3825888"/>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r>
              <a:rPr lang="en-GB" sz="1000" b="0" i="0" u="none" strike="noStrike" cap="none">
                <a:solidFill>
                  <a:srgbClr val="D9D9D9"/>
                </a:solidFill>
                <a:latin typeface="Lato"/>
                <a:ea typeface="Lato"/>
                <a:cs typeface="Lato"/>
                <a:sym typeface="Lato"/>
              </a:rPr>
              <a:t>Testing all the use cases and removing bugs and refining sensors.</a:t>
            </a:r>
            <a:endParaRPr sz="1000" b="0" i="0" u="none" strike="noStrike" cap="none">
              <a:solidFill>
                <a:srgbClr val="D9D9D9"/>
              </a:solidFill>
              <a:latin typeface="Lato"/>
              <a:ea typeface="Lato"/>
              <a:cs typeface="Lato"/>
              <a:sym typeface="Lato"/>
            </a:endParaRPr>
          </a:p>
        </p:txBody>
      </p:sp>
      <p:cxnSp>
        <p:nvCxnSpPr>
          <p:cNvPr id="263" name="Google Shape;263;p20"/>
          <p:cNvCxnSpPr/>
          <p:nvPr/>
        </p:nvCxnSpPr>
        <p:spPr>
          <a:xfrm flipH="1">
            <a:off x="780745" y="1641850"/>
            <a:ext cx="7596300" cy="10500"/>
          </a:xfrm>
          <a:prstGeom prst="straightConnector1">
            <a:avLst/>
          </a:prstGeom>
          <a:noFill/>
          <a:ln w="9525" cap="flat" cmpd="sng">
            <a:solidFill>
              <a:srgbClr val="B7B7B7"/>
            </a:solidFill>
            <a:prstDash val="solid"/>
            <a:round/>
            <a:headEnd type="none" w="sm" len="sm"/>
            <a:tailEnd type="none" w="sm" len="sm"/>
          </a:ln>
        </p:spPr>
      </p:cxnSp>
      <p:cxnSp>
        <p:nvCxnSpPr>
          <p:cNvPr id="264" name="Google Shape;264;p20"/>
          <p:cNvCxnSpPr/>
          <p:nvPr/>
        </p:nvCxnSpPr>
        <p:spPr>
          <a:xfrm flipH="1">
            <a:off x="780842" y="3044098"/>
            <a:ext cx="2275500" cy="10500"/>
          </a:xfrm>
          <a:prstGeom prst="straightConnector1">
            <a:avLst/>
          </a:prstGeom>
          <a:noFill/>
          <a:ln w="9525" cap="flat" cmpd="sng">
            <a:solidFill>
              <a:srgbClr val="FFFFFF"/>
            </a:solidFill>
            <a:prstDash val="dot"/>
            <a:round/>
            <a:headEnd type="none" w="sm" len="sm"/>
            <a:tailEnd type="none" w="sm" len="sm"/>
          </a:ln>
        </p:spPr>
      </p:cxnSp>
      <p:cxnSp>
        <p:nvCxnSpPr>
          <p:cNvPr id="265" name="Google Shape;265;p20"/>
          <p:cNvCxnSpPr/>
          <p:nvPr/>
        </p:nvCxnSpPr>
        <p:spPr>
          <a:xfrm flipH="1">
            <a:off x="6101542" y="3044098"/>
            <a:ext cx="2275500" cy="10500"/>
          </a:xfrm>
          <a:prstGeom prst="straightConnector1">
            <a:avLst/>
          </a:prstGeom>
          <a:noFill/>
          <a:ln w="9525" cap="flat" cmpd="sng">
            <a:solidFill>
              <a:srgbClr val="FFFFFF"/>
            </a:solidFill>
            <a:prstDash val="dot"/>
            <a:round/>
            <a:headEnd type="none" w="sm" len="sm"/>
            <a:tailEnd type="none" w="sm" len="sm"/>
          </a:ln>
        </p:spPr>
      </p:cxnSp>
      <p:cxnSp>
        <p:nvCxnSpPr>
          <p:cNvPr id="266" name="Google Shape;266;p20"/>
          <p:cNvCxnSpPr/>
          <p:nvPr/>
        </p:nvCxnSpPr>
        <p:spPr>
          <a:xfrm flipH="1">
            <a:off x="780745" y="4455175"/>
            <a:ext cx="7596300" cy="10500"/>
          </a:xfrm>
          <a:prstGeom prst="straightConnector1">
            <a:avLst/>
          </a:prstGeom>
          <a:noFill/>
          <a:ln w="9525" cap="flat" cmpd="sng">
            <a:solidFill>
              <a:srgbClr val="B7B7B7"/>
            </a:solidFill>
            <a:prstDash val="solid"/>
            <a:round/>
            <a:headEnd type="none" w="sm" len="sm"/>
            <a:tailEnd type="none" w="sm" len="sm"/>
          </a:ln>
        </p:spPr>
      </p:cxnSp>
      <p:sp>
        <p:nvSpPr>
          <p:cNvPr id="267" name="Google Shape;267;p20"/>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0"/>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0"/>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0"/>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1" name="Google Shape;271;p20"/>
          <p:cNvGrpSpPr/>
          <p:nvPr/>
        </p:nvGrpSpPr>
        <p:grpSpPr>
          <a:xfrm>
            <a:off x="3078687" y="2700858"/>
            <a:ext cx="737730" cy="737730"/>
            <a:chOff x="2920647" y="2157958"/>
            <a:chExt cx="827701" cy="827701"/>
          </a:xfrm>
        </p:grpSpPr>
        <p:sp>
          <p:nvSpPr>
            <p:cNvPr id="272" name="Google Shape;272;p20"/>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0"/>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0"/>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01</a:t>
            </a:r>
            <a:endParaRPr sz="1600" b="1" i="0" u="none" strike="noStrike" cap="none">
              <a:solidFill>
                <a:srgbClr val="FFFFFF"/>
              </a:solidFill>
              <a:latin typeface="Roboto"/>
              <a:ea typeface="Roboto"/>
              <a:cs typeface="Roboto"/>
              <a:sym typeface="Roboto"/>
            </a:endParaRPr>
          </a:p>
        </p:txBody>
      </p:sp>
      <p:grpSp>
        <p:nvGrpSpPr>
          <p:cNvPr id="275" name="Google Shape;275;p20"/>
          <p:cNvGrpSpPr/>
          <p:nvPr/>
        </p:nvGrpSpPr>
        <p:grpSpPr>
          <a:xfrm rot="-5400000">
            <a:off x="4225338" y="3802928"/>
            <a:ext cx="737730" cy="737730"/>
            <a:chOff x="2920647" y="2157958"/>
            <a:chExt cx="827701" cy="827701"/>
          </a:xfrm>
        </p:grpSpPr>
        <p:sp>
          <p:nvSpPr>
            <p:cNvPr id="276" name="Google Shape;276;p20"/>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0"/>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20"/>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02</a:t>
            </a:r>
            <a:endParaRPr sz="1600" b="1" i="0" u="none" strike="noStrike" cap="none">
              <a:solidFill>
                <a:srgbClr val="FFFFFF"/>
              </a:solidFill>
              <a:latin typeface="Roboto"/>
              <a:ea typeface="Roboto"/>
              <a:cs typeface="Roboto"/>
              <a:sym typeface="Roboto"/>
            </a:endParaRPr>
          </a:p>
        </p:txBody>
      </p:sp>
      <p:grpSp>
        <p:nvGrpSpPr>
          <p:cNvPr id="279" name="Google Shape;279;p20"/>
          <p:cNvGrpSpPr/>
          <p:nvPr/>
        </p:nvGrpSpPr>
        <p:grpSpPr>
          <a:xfrm>
            <a:off x="5313093" y="2700655"/>
            <a:ext cx="737804" cy="737804"/>
            <a:chOff x="5428888" y="2158023"/>
            <a:chExt cx="828900" cy="828900"/>
          </a:xfrm>
        </p:grpSpPr>
        <p:sp>
          <p:nvSpPr>
            <p:cNvPr id="280" name="Google Shape;280;p20"/>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0"/>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2" name="Google Shape;282;p20"/>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03</a:t>
            </a:r>
            <a:endParaRPr sz="1600" b="1" i="0" u="none" strike="noStrike" cap="none">
              <a:solidFill>
                <a:srgbClr val="FFFFFF"/>
              </a:solidFill>
              <a:latin typeface="Roboto"/>
              <a:ea typeface="Roboto"/>
              <a:cs typeface="Roboto"/>
              <a:sym typeface="Roboto"/>
            </a:endParaRPr>
          </a:p>
        </p:txBody>
      </p:sp>
      <p:grpSp>
        <p:nvGrpSpPr>
          <p:cNvPr id="283" name="Google Shape;283;p20"/>
          <p:cNvGrpSpPr/>
          <p:nvPr/>
        </p:nvGrpSpPr>
        <p:grpSpPr>
          <a:xfrm rot="5400000">
            <a:off x="4193369" y="1569752"/>
            <a:ext cx="737730" cy="737730"/>
            <a:chOff x="2920647" y="2157958"/>
            <a:chExt cx="827701" cy="827701"/>
          </a:xfrm>
        </p:grpSpPr>
        <p:sp>
          <p:nvSpPr>
            <p:cNvPr id="284" name="Google Shape;284;p20"/>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0"/>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6" name="Google Shape;286;p20"/>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FFFFFF"/>
                </a:solidFill>
                <a:latin typeface="Roboto"/>
                <a:ea typeface="Roboto"/>
                <a:cs typeface="Roboto"/>
                <a:sym typeface="Roboto"/>
              </a:rPr>
              <a:t>04</a:t>
            </a:r>
            <a:endParaRPr sz="1600" b="1" i="0" u="none" strike="noStrike" cap="none">
              <a:solidFill>
                <a:srgbClr val="FFFFFF"/>
              </a:solidFill>
              <a:latin typeface="Roboto"/>
              <a:ea typeface="Roboto"/>
              <a:cs typeface="Roboto"/>
              <a:sym typeface="Roboto"/>
            </a:endParaRPr>
          </a:p>
        </p:txBody>
      </p:sp>
      <p:sp>
        <p:nvSpPr>
          <p:cNvPr id="287" name="Google Shape;287;p20"/>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4800" b="1"/>
              <a:t>Arduino </a:t>
            </a:r>
            <a:endParaRPr sz="4800" b="1"/>
          </a:p>
        </p:txBody>
      </p:sp>
      <p:sp>
        <p:nvSpPr>
          <p:cNvPr id="293" name="Google Shape;293;p21"/>
          <p:cNvSpPr txBox="1">
            <a:spLocks noGrp="1"/>
          </p:cNvSpPr>
          <p:nvPr>
            <p:ph type="body" idx="1"/>
          </p:nvPr>
        </p:nvSpPr>
        <p:spPr>
          <a:xfrm>
            <a:off x="4018025" y="1567550"/>
            <a:ext cx="4858500" cy="2100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300"/>
              <a:buNone/>
            </a:pPr>
            <a:r>
              <a:rPr lang="en-GB" sz="1100">
                <a:solidFill>
                  <a:schemeClr val="lt1"/>
                </a:solidFill>
                <a:latin typeface="Arial"/>
                <a:ea typeface="Arial"/>
                <a:cs typeface="Arial"/>
                <a:sym typeface="Arial"/>
              </a:rPr>
              <a:t>Arduino is an open-source electronics platform based on easy-to-use hardware and software. </a:t>
            </a:r>
            <a:r>
              <a:rPr lang="en-GB" sz="1100">
                <a:solidFill>
                  <a:schemeClr val="hlink"/>
                </a:solidFill>
                <a:uFill>
                  <a:noFill/>
                </a:uFill>
                <a:latin typeface="Arial"/>
                <a:ea typeface="Arial"/>
                <a:cs typeface="Arial"/>
                <a:sym typeface="Arial"/>
                <a:hlinkClick r:id="rId3"/>
              </a:rPr>
              <a:t>Arduino boards</a:t>
            </a:r>
            <a:r>
              <a:rPr lang="en-GB" sz="1100">
                <a:solidFill>
                  <a:schemeClr val="lt1"/>
                </a:solidFill>
                <a:latin typeface="Arial"/>
                <a:ea typeface="Arial"/>
                <a:cs typeface="Arial"/>
                <a:sym typeface="Arial"/>
              </a:rPr>
              <a:t> are able to read inputs - light on a sensor, a finger on a button, or a Twitter message - and turn it into an output - activating a motor, turning on an LED, publishing something online. </a:t>
            </a:r>
            <a:endParaRPr sz="1100">
              <a:solidFill>
                <a:schemeClr val="lt1"/>
              </a:solidFill>
              <a:latin typeface="Arial"/>
              <a:ea typeface="Arial"/>
              <a:cs typeface="Arial"/>
              <a:sym typeface="Arial"/>
            </a:endParaRPr>
          </a:p>
          <a:p>
            <a:pPr marL="0" lvl="0" indent="0" algn="just" rtl="0">
              <a:lnSpc>
                <a:spcPct val="115000"/>
              </a:lnSpc>
              <a:spcBef>
                <a:spcPts val="1600"/>
              </a:spcBef>
              <a:spcAft>
                <a:spcPts val="1600"/>
              </a:spcAft>
              <a:buSzPts val="1300"/>
              <a:buNone/>
            </a:pPr>
            <a:r>
              <a:rPr lang="en-GB" sz="1100">
                <a:solidFill>
                  <a:schemeClr val="lt1"/>
                </a:solidFill>
                <a:latin typeface="Arial"/>
                <a:ea typeface="Arial"/>
                <a:cs typeface="Arial"/>
                <a:sym typeface="Arial"/>
              </a:rPr>
              <a:t>We really appreciate the  inventors and would like to especially mention Arduino as it helped us and a lot of developers around the world. We use the Arduino Uno board for Hardware ,</a:t>
            </a:r>
            <a:r>
              <a:rPr lang="en-GB" sz="1100">
                <a:solidFill>
                  <a:schemeClr val="hlink"/>
                </a:solidFill>
                <a:uFill>
                  <a:noFill/>
                </a:uFill>
                <a:latin typeface="Arial"/>
                <a:ea typeface="Arial"/>
                <a:cs typeface="Arial"/>
                <a:sym typeface="Arial"/>
                <a:hlinkClick r:id="rId4"/>
              </a:rPr>
              <a:t>Arduino programming language</a:t>
            </a:r>
            <a:r>
              <a:rPr lang="en-GB" sz="1100">
                <a:solidFill>
                  <a:schemeClr val="lt1"/>
                </a:solidFill>
                <a:latin typeface="Arial"/>
                <a:ea typeface="Arial"/>
                <a:cs typeface="Arial"/>
                <a:sym typeface="Arial"/>
              </a:rPr>
              <a:t> (based on </a:t>
            </a:r>
            <a:r>
              <a:rPr lang="en-GB" sz="1100">
                <a:solidFill>
                  <a:schemeClr val="hlink"/>
                </a:solidFill>
                <a:uFill>
                  <a:noFill/>
                </a:uFill>
                <a:latin typeface="Arial"/>
                <a:ea typeface="Arial"/>
                <a:cs typeface="Arial"/>
                <a:sym typeface="Arial"/>
                <a:hlinkClick r:id="rId5"/>
              </a:rPr>
              <a:t>Wiring</a:t>
            </a:r>
            <a:r>
              <a:rPr lang="en-GB" sz="1100">
                <a:solidFill>
                  <a:schemeClr val="lt1"/>
                </a:solidFill>
                <a:latin typeface="Arial"/>
                <a:ea typeface="Arial"/>
                <a:cs typeface="Arial"/>
                <a:sym typeface="Arial"/>
              </a:rPr>
              <a:t>), and </a:t>
            </a:r>
            <a:r>
              <a:rPr lang="en-GB" sz="1100">
                <a:solidFill>
                  <a:schemeClr val="hlink"/>
                </a:solidFill>
                <a:uFill>
                  <a:noFill/>
                </a:uFill>
                <a:latin typeface="Arial"/>
                <a:ea typeface="Arial"/>
                <a:cs typeface="Arial"/>
                <a:sym typeface="Arial"/>
                <a:hlinkClick r:id="rId6"/>
              </a:rPr>
              <a:t>the Arduino Software (IDE)</a:t>
            </a:r>
            <a:r>
              <a:rPr lang="en-GB" sz="1100">
                <a:solidFill>
                  <a:schemeClr val="lt1"/>
                </a:solidFill>
                <a:latin typeface="Arial"/>
                <a:ea typeface="Arial"/>
                <a:cs typeface="Arial"/>
                <a:sym typeface="Arial"/>
              </a:rPr>
              <a:t>, based on </a:t>
            </a:r>
            <a:r>
              <a:rPr lang="en-GB" sz="1100">
                <a:solidFill>
                  <a:schemeClr val="hlink"/>
                </a:solidFill>
                <a:uFill>
                  <a:noFill/>
                </a:uFill>
                <a:latin typeface="Arial"/>
                <a:ea typeface="Arial"/>
                <a:cs typeface="Arial"/>
                <a:sym typeface="Arial"/>
                <a:hlinkClick r:id="rId7"/>
              </a:rPr>
              <a:t>Processing</a:t>
            </a:r>
            <a:r>
              <a:rPr lang="en-GB" sz="1100">
                <a:solidFill>
                  <a:schemeClr val="lt1"/>
                </a:solidFill>
                <a:latin typeface="Arial"/>
                <a:ea typeface="Arial"/>
                <a:cs typeface="Arial"/>
                <a:sym typeface="Arial"/>
              </a:rPr>
              <a:t>.</a:t>
            </a:r>
            <a:endParaRPr sz="11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2"/>
          <p:cNvSpPr txBox="1">
            <a:spLocks noGrp="1"/>
          </p:cNvSpPr>
          <p:nvPr>
            <p:ph type="title" idx="2"/>
          </p:nvPr>
        </p:nvSpPr>
        <p:spPr>
          <a:xfrm>
            <a:off x="1183625" y="374065"/>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2400" b="1"/>
              <a:t>Node MCU</a:t>
            </a:r>
            <a:endParaRPr sz="2400" b="1"/>
          </a:p>
        </p:txBody>
      </p:sp>
      <p:sp>
        <p:nvSpPr>
          <p:cNvPr id="299" name="Google Shape;299;p22"/>
          <p:cNvSpPr txBox="1">
            <a:spLocks noGrp="1"/>
          </p:cNvSpPr>
          <p:nvPr>
            <p:ph type="title"/>
          </p:nvPr>
        </p:nvSpPr>
        <p:spPr>
          <a:xfrm>
            <a:off x="521725" y="1461950"/>
            <a:ext cx="2304900" cy="22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b="1">
                <a:latin typeface="Arial"/>
                <a:ea typeface="Arial"/>
                <a:cs typeface="Arial"/>
                <a:sym typeface="Arial"/>
              </a:rPr>
              <a:t>Open-source, Interactive, Programmable, Low cost, Simple, Smart, WI-FI enabled</a:t>
            </a:r>
            <a:endParaRPr b="1"/>
          </a:p>
        </p:txBody>
      </p:sp>
      <p:sp>
        <p:nvSpPr>
          <p:cNvPr id="300" name="Google Shape;300;p22"/>
          <p:cNvSpPr txBox="1">
            <a:spLocks noGrp="1"/>
          </p:cNvSpPr>
          <p:nvPr>
            <p:ph type="body" idx="1"/>
          </p:nvPr>
        </p:nvSpPr>
        <p:spPr>
          <a:xfrm>
            <a:off x="6451275" y="867950"/>
            <a:ext cx="2304900" cy="365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GB" sz="1200">
                <a:solidFill>
                  <a:srgbClr val="222222"/>
                </a:solidFill>
                <a:highlight>
                  <a:srgbClr val="FFFFFF"/>
                </a:highlight>
                <a:latin typeface="Arial"/>
                <a:ea typeface="Arial"/>
                <a:cs typeface="Arial"/>
                <a:sym typeface="Arial"/>
              </a:rPr>
              <a:t>NodeMCU is an open source IoT platform. It includes firmware which runs on the ESP8266 Wi-Fi SoC from Espressif Systems, and hardware which is based on the ESP-12 module.  </a:t>
            </a:r>
            <a:endParaRPr sz="1200">
              <a:solidFill>
                <a:srgbClr val="222222"/>
              </a:solidFill>
              <a:highlight>
                <a:srgbClr val="FFFFFF"/>
              </a:highlight>
              <a:latin typeface="Arial"/>
              <a:ea typeface="Arial"/>
              <a:cs typeface="Arial"/>
              <a:sym typeface="Arial"/>
            </a:endParaRPr>
          </a:p>
          <a:p>
            <a:pPr marL="0" lvl="0" indent="0" algn="l" rtl="0">
              <a:lnSpc>
                <a:spcPct val="115000"/>
              </a:lnSpc>
              <a:spcBef>
                <a:spcPts val="1600"/>
              </a:spcBef>
              <a:spcAft>
                <a:spcPts val="1600"/>
              </a:spcAft>
              <a:buSzPts val="1100"/>
              <a:buNone/>
            </a:pPr>
            <a:r>
              <a:rPr lang="en-GB" sz="1200">
                <a:solidFill>
                  <a:srgbClr val="222222"/>
                </a:solidFill>
                <a:highlight>
                  <a:srgbClr val="FFFFFF"/>
                </a:highlight>
                <a:latin typeface="Arial"/>
                <a:ea typeface="Arial"/>
                <a:cs typeface="Arial"/>
                <a:sym typeface="Arial"/>
              </a:rPr>
              <a:t>Node MCU is the wifi module that  we use to connect  the hardware to the Internet.Because of its similarity with Arduino Boards, it can be programmed by the Arduino IDE.</a:t>
            </a:r>
            <a:endParaRPr sz="1200">
              <a:solidFill>
                <a:srgbClr val="222222"/>
              </a:solidFill>
              <a:highlight>
                <a:srgbClr val="FFFFFF"/>
              </a:highlight>
              <a:latin typeface="Arial"/>
              <a:ea typeface="Arial"/>
              <a:cs typeface="Arial"/>
              <a:sym typeface="Arial"/>
            </a:endParaRPr>
          </a:p>
        </p:txBody>
      </p:sp>
      <p:pic>
        <p:nvPicPr>
          <p:cNvPr id="301" name="Google Shape;301;p22"/>
          <p:cNvPicPr preferRelativeResize="0"/>
          <p:nvPr/>
        </p:nvPicPr>
        <p:blipFill rotWithShape="1">
          <a:blip r:embed="rId3">
            <a:alphaModFix/>
          </a:blip>
          <a:srcRect/>
          <a:stretch/>
        </p:blipFill>
        <p:spPr>
          <a:xfrm>
            <a:off x="2945150" y="1074800"/>
            <a:ext cx="3387600" cy="285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3"/>
          <p:cNvSpPr txBox="1">
            <a:spLocks noGrp="1"/>
          </p:cNvSpPr>
          <p:nvPr>
            <p:ph type="subTitle" idx="1"/>
          </p:nvPr>
        </p:nvSpPr>
        <p:spPr>
          <a:xfrm>
            <a:off x="1268300" y="788925"/>
            <a:ext cx="3225000" cy="64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GB" sz="2400" b="1">
                <a:latin typeface="Montserrat"/>
                <a:ea typeface="Montserrat"/>
                <a:cs typeface="Montserrat"/>
                <a:sym typeface="Montserrat"/>
              </a:rPr>
              <a:t>CAMERA MODULE</a:t>
            </a:r>
            <a:endParaRPr sz="2400" b="1">
              <a:latin typeface="Montserrat"/>
              <a:ea typeface="Montserrat"/>
              <a:cs typeface="Montserrat"/>
              <a:sym typeface="Montserrat"/>
            </a:endParaRPr>
          </a:p>
          <a:p>
            <a:pPr marL="0" lvl="0" indent="0" algn="l" rtl="0">
              <a:lnSpc>
                <a:spcPct val="115000"/>
              </a:lnSpc>
              <a:spcBef>
                <a:spcPts val="0"/>
              </a:spcBef>
              <a:spcAft>
                <a:spcPts val="1600"/>
              </a:spcAft>
              <a:buSzPts val="1300"/>
              <a:buNone/>
            </a:pPr>
            <a:endParaRPr sz="1400" b="1">
              <a:latin typeface="Montserrat"/>
              <a:ea typeface="Montserrat"/>
              <a:cs typeface="Montserrat"/>
              <a:sym typeface="Montserrat"/>
            </a:endParaRPr>
          </a:p>
        </p:txBody>
      </p:sp>
      <p:sp>
        <p:nvSpPr>
          <p:cNvPr id="307" name="Google Shape;307;p23"/>
          <p:cNvSpPr txBox="1">
            <a:spLocks noGrp="1"/>
          </p:cNvSpPr>
          <p:nvPr>
            <p:ph type="body" idx="2"/>
          </p:nvPr>
        </p:nvSpPr>
        <p:spPr>
          <a:xfrm>
            <a:off x="1046250" y="1431825"/>
            <a:ext cx="3879900" cy="3300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600"/>
              </a:spcBef>
              <a:spcAft>
                <a:spcPts val="0"/>
              </a:spcAft>
              <a:buSzPts val="1300"/>
              <a:buNone/>
            </a:pPr>
            <a:r>
              <a:rPr lang="en-GB" sz="1400">
                <a:latin typeface="Arial"/>
                <a:ea typeface="Arial"/>
                <a:cs typeface="Arial"/>
                <a:sym typeface="Arial"/>
              </a:rPr>
              <a:t>Camera Module works on variable registers of the Camera Module OV7670 .It takes a snapshot through the len and saves each pixel in 2 bytes, one being the Grayscale data and other being the Coloured data.</a:t>
            </a:r>
            <a:endParaRPr sz="1400">
              <a:latin typeface="Arial"/>
              <a:ea typeface="Arial"/>
              <a:cs typeface="Arial"/>
              <a:sym typeface="Arial"/>
            </a:endParaRPr>
          </a:p>
          <a:p>
            <a:pPr marL="0" lvl="0" indent="0" algn="just" rtl="0">
              <a:lnSpc>
                <a:spcPct val="115000"/>
              </a:lnSpc>
              <a:spcBef>
                <a:spcPts val="1600"/>
              </a:spcBef>
              <a:spcAft>
                <a:spcPts val="1600"/>
              </a:spcAft>
              <a:buSzPts val="1300"/>
              <a:buNone/>
            </a:pPr>
            <a:r>
              <a:rPr lang="en-GB" sz="1400">
                <a:latin typeface="Arial"/>
                <a:ea typeface="Arial"/>
                <a:cs typeface="Arial"/>
                <a:sym typeface="Arial"/>
              </a:rPr>
              <a:t>Then a Java program using the help of jdk 1.8.0_74 outputs the the image formed in the in the Arduino registers intro .bmp format.</a:t>
            </a:r>
            <a:endParaRPr sz="1400">
              <a:latin typeface="Arial"/>
              <a:ea typeface="Arial"/>
              <a:cs typeface="Arial"/>
              <a:sym typeface="Arial"/>
            </a:endParaRPr>
          </a:p>
        </p:txBody>
      </p:sp>
      <p:grpSp>
        <p:nvGrpSpPr>
          <p:cNvPr id="308" name="Google Shape;308;p23"/>
          <p:cNvGrpSpPr/>
          <p:nvPr/>
        </p:nvGrpSpPr>
        <p:grpSpPr>
          <a:xfrm>
            <a:off x="5419359" y="1683290"/>
            <a:ext cx="2741537" cy="2186649"/>
            <a:chOff x="3553042" y="1657806"/>
            <a:chExt cx="3461100" cy="2671532"/>
          </a:xfrm>
        </p:grpSpPr>
        <p:sp>
          <p:nvSpPr>
            <p:cNvPr id="309" name="Google Shape;309;p2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3"/>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3"/>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3"/>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3"/>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7" name="Google Shape;317;p23"/>
          <p:cNvPicPr preferRelativeResize="0"/>
          <p:nvPr/>
        </p:nvPicPr>
        <p:blipFill>
          <a:blip r:embed="rId3">
            <a:alphaModFix/>
          </a:blip>
          <a:stretch>
            <a:fillRect/>
          </a:stretch>
        </p:blipFill>
        <p:spPr>
          <a:xfrm>
            <a:off x="5484006" y="1736755"/>
            <a:ext cx="2612250" cy="1538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4"/>
          <p:cNvSpPr txBox="1">
            <a:spLocks noGrp="1"/>
          </p:cNvSpPr>
          <p:nvPr>
            <p:ph type="title"/>
          </p:nvPr>
        </p:nvSpPr>
        <p:spPr>
          <a:xfrm>
            <a:off x="710175" y="327950"/>
            <a:ext cx="4776000" cy="130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GB" sz="3600" b="1"/>
              <a:t>Circuit Diagram</a:t>
            </a:r>
            <a:endParaRPr sz="3600" b="1"/>
          </a:p>
        </p:txBody>
      </p:sp>
      <p:pic>
        <p:nvPicPr>
          <p:cNvPr id="323" name="Google Shape;323;p24"/>
          <p:cNvPicPr preferRelativeResize="0"/>
          <p:nvPr/>
        </p:nvPicPr>
        <p:blipFill rotWithShape="1">
          <a:blip r:embed="rId3">
            <a:alphaModFix/>
          </a:blip>
          <a:srcRect/>
          <a:stretch/>
        </p:blipFill>
        <p:spPr>
          <a:xfrm>
            <a:off x="5468650" y="2571750"/>
            <a:ext cx="3167025" cy="2452849"/>
          </a:xfrm>
          <a:prstGeom prst="rect">
            <a:avLst/>
          </a:prstGeom>
          <a:noFill/>
          <a:ln>
            <a:noFill/>
          </a:ln>
        </p:spPr>
      </p:pic>
      <p:pic>
        <p:nvPicPr>
          <p:cNvPr id="324" name="Google Shape;324;p24"/>
          <p:cNvPicPr preferRelativeResize="0"/>
          <p:nvPr/>
        </p:nvPicPr>
        <p:blipFill rotWithShape="1">
          <a:blip r:embed="rId4">
            <a:alphaModFix/>
          </a:blip>
          <a:srcRect/>
          <a:stretch/>
        </p:blipFill>
        <p:spPr>
          <a:xfrm>
            <a:off x="5190925" y="88250"/>
            <a:ext cx="3722475" cy="2066800"/>
          </a:xfrm>
          <a:prstGeom prst="rect">
            <a:avLst/>
          </a:prstGeom>
          <a:noFill/>
          <a:ln>
            <a:noFill/>
          </a:ln>
        </p:spPr>
      </p:pic>
      <p:pic>
        <p:nvPicPr>
          <p:cNvPr id="325" name="Google Shape;325;p24"/>
          <p:cNvPicPr preferRelativeResize="0"/>
          <p:nvPr/>
        </p:nvPicPr>
        <p:blipFill>
          <a:blip r:embed="rId5">
            <a:alphaModFix/>
          </a:blip>
          <a:stretch>
            <a:fillRect/>
          </a:stretch>
        </p:blipFill>
        <p:spPr>
          <a:xfrm>
            <a:off x="402450" y="1578750"/>
            <a:ext cx="4223619" cy="320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title"/>
          </p:nvPr>
        </p:nvSpPr>
        <p:spPr>
          <a:xfrm>
            <a:off x="823900" y="226075"/>
            <a:ext cx="22242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SNAPSHOTS</a:t>
            </a:r>
            <a:endParaRPr sz="2400" b="1"/>
          </a:p>
        </p:txBody>
      </p:sp>
      <p:sp>
        <p:nvSpPr>
          <p:cNvPr id="331" name="Google Shape;331;p25"/>
          <p:cNvSpPr txBox="1">
            <a:spLocks noGrp="1"/>
          </p:cNvSpPr>
          <p:nvPr>
            <p:ph type="body" idx="1"/>
          </p:nvPr>
        </p:nvSpPr>
        <p:spPr>
          <a:xfrm>
            <a:off x="3503000" y="4636600"/>
            <a:ext cx="5262600" cy="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*These are Snapshots from Temperature &amp; Water Control Module. </a:t>
            </a:r>
            <a:endParaRPr/>
          </a:p>
        </p:txBody>
      </p:sp>
      <p:pic>
        <p:nvPicPr>
          <p:cNvPr id="332" name="Google Shape;332;p25"/>
          <p:cNvPicPr preferRelativeResize="0"/>
          <p:nvPr/>
        </p:nvPicPr>
        <p:blipFill>
          <a:blip r:embed="rId3">
            <a:alphaModFix/>
          </a:blip>
          <a:stretch>
            <a:fillRect/>
          </a:stretch>
        </p:blipFill>
        <p:spPr>
          <a:xfrm>
            <a:off x="428625" y="859125"/>
            <a:ext cx="5488774" cy="3570000"/>
          </a:xfrm>
          <a:prstGeom prst="rect">
            <a:avLst/>
          </a:prstGeom>
          <a:noFill/>
          <a:ln>
            <a:noFill/>
          </a:ln>
        </p:spPr>
      </p:pic>
      <p:pic>
        <p:nvPicPr>
          <p:cNvPr id="333" name="Google Shape;333;p25"/>
          <p:cNvPicPr preferRelativeResize="0"/>
          <p:nvPr/>
        </p:nvPicPr>
        <p:blipFill>
          <a:blip r:embed="rId4">
            <a:alphaModFix/>
          </a:blip>
          <a:stretch>
            <a:fillRect/>
          </a:stretch>
        </p:blipFill>
        <p:spPr>
          <a:xfrm>
            <a:off x="6274600" y="445875"/>
            <a:ext cx="2491000" cy="39832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652</Words>
  <Application>Microsoft Office PowerPoint</Application>
  <PresentationFormat>On-screen Show (16:9)</PresentationFormat>
  <Paragraphs>57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Lato</vt:lpstr>
      <vt:lpstr>Roboto</vt:lpstr>
      <vt:lpstr>Average</vt:lpstr>
      <vt:lpstr>Arial</vt:lpstr>
      <vt:lpstr>Focus</vt:lpstr>
      <vt:lpstr>Home Automation Using Arduino and Wifi</vt:lpstr>
      <vt:lpstr>Hardware and  Materials Used</vt:lpstr>
      <vt:lpstr>Overview</vt:lpstr>
      <vt:lpstr>Cycle diagram</vt:lpstr>
      <vt:lpstr>Arduino </vt:lpstr>
      <vt:lpstr>Node MCU</vt:lpstr>
      <vt:lpstr>PowerPoint Presentation</vt:lpstr>
      <vt:lpstr>Circuit Diagram</vt:lpstr>
      <vt:lpstr>SNAPSHOTS</vt:lpstr>
      <vt:lpstr>SNAPSHOTS</vt:lpstr>
      <vt:lpstr>SNAPSHOTS</vt:lpstr>
      <vt:lpstr>The total modules that we made are still using simple web pages and we propose to add CSS, JavaScript and using AJAX to make it a fully functional web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Using Arduino and Wifi</dc:title>
  <cp:lastModifiedBy>Sameer Dudeja</cp:lastModifiedBy>
  <cp:revision>3</cp:revision>
  <dcterms:modified xsi:type="dcterms:W3CDTF">2019-05-01T07:03:05Z</dcterms:modified>
</cp:coreProperties>
</file>